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79" r:id="rId2"/>
    <p:sldId id="959" r:id="rId3"/>
    <p:sldId id="262" r:id="rId4"/>
    <p:sldId id="308" r:id="rId5"/>
    <p:sldId id="963" r:id="rId6"/>
    <p:sldId id="950" r:id="rId7"/>
    <p:sldId id="964" r:id="rId8"/>
    <p:sldId id="951" r:id="rId9"/>
    <p:sldId id="952" r:id="rId10"/>
    <p:sldId id="953" r:id="rId11"/>
    <p:sldId id="961" r:id="rId12"/>
    <p:sldId id="955" r:id="rId13"/>
    <p:sldId id="710" r:id="rId14"/>
    <p:sldId id="960" r:id="rId15"/>
    <p:sldId id="962" r:id="rId16"/>
    <p:sldId id="956" r:id="rId17"/>
    <p:sldId id="957" r:id="rId18"/>
    <p:sldId id="958" r:id="rId19"/>
    <p:sldId id="954" r:id="rId20"/>
    <p:sldId id="944" r:id="rId21"/>
    <p:sldId id="945" r:id="rId22"/>
    <p:sldId id="946" r:id="rId23"/>
    <p:sldId id="947" r:id="rId24"/>
    <p:sldId id="948" r:id="rId25"/>
    <p:sldId id="949" r:id="rId26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10" d="100"/>
          <a:sy n="110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4062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r>
              <a:rPr lang="en-US" b="1" dirty="0"/>
              <a:t>Example: BGP neighbor Command</a:t>
            </a:r>
          </a:p>
          <a:p>
            <a:r>
              <a:rPr lang="en-US" dirty="0"/>
              <a:t>In this figure, router A in AS 65101 has two </a:t>
            </a:r>
            <a:r>
              <a:rPr lang="en-US" b="1" dirty="0"/>
              <a:t>neighbor</a:t>
            </a:r>
            <a:r>
              <a:rPr lang="en-US" dirty="0"/>
              <a:t> statements. Router A knows that router C (neighbor 192.168.1.1 remote-as 65102) is an external neighbor because AS 65102 in the </a:t>
            </a:r>
            <a:r>
              <a:rPr lang="en-US" b="1" dirty="0"/>
              <a:t>neighbor</a:t>
            </a:r>
            <a:r>
              <a:rPr lang="en-US" dirty="0"/>
              <a:t> statement for router C does not match the autonomous system number of router A, which is AS 65101. Router A can reach AS 65102 via 192.168.1.1, which is directly connected to router A.</a:t>
            </a:r>
          </a:p>
          <a:p>
            <a:r>
              <a:rPr lang="en-US" dirty="0"/>
              <a:t>Neighbor 10.2.2.2 (router B) is in the same autonomous system as router A; the second </a:t>
            </a:r>
            <a:r>
              <a:rPr lang="en-US" b="1" dirty="0"/>
              <a:t>neighbor</a:t>
            </a:r>
            <a:r>
              <a:rPr lang="en-US" dirty="0"/>
              <a:t> statement on router A defines router B as an IBGP neighbor. </a:t>
            </a:r>
          </a:p>
          <a:p>
            <a:r>
              <a:rPr lang="en-US" dirty="0"/>
              <a:t>AS 65101 runs </a:t>
            </a:r>
            <a:r>
              <a:rPr lang="en-US" altLang="ja-JP" dirty="0"/>
              <a:t>Enhanced Interior Gateway Routing Protocol (EIGRP) between all internal routers. Router A has an EIGRP path to reach IP address 10.2.2.2. As an IBGP neighbor, router B can be multiple routers away from router A.</a:t>
            </a:r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3.5.2 – Consideraciones de diseño del 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3.5.2.3 – Opciones de 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70026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3.5.3.1 – Pasos para configurar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159560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3.5.3.2 – Ejemplo de configuración de 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04380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3.5.3.3–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3117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3.5.3.4 – Packet Tracer: Configuración y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163218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3.5.3.5 – Práctica de laboratorio: Configuración y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3530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6605684"/>
            <a:ext cx="676910" cy="252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1065260"/>
            <a:ext cx="8853286" cy="55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55191"/>
            <a:ext cx="9144000" cy="101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9543217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09/04/2023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5777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router.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45854" y="5462923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Identificar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45854" y="552636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485900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BGP </a:t>
            </a:r>
            <a:r>
              <a:rPr lang="es-ES_tradnl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neighbor</a:t>
            </a: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command</a:t>
            </a:r>
            <a:endParaRPr lang="es-ES_tradnl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459932"/>
            <a:ext cx="21602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El comando </a:t>
            </a:r>
            <a:r>
              <a:rPr lang="es-MX" sz="1400" dirty="0" err="1"/>
              <a:t>neighbor</a:t>
            </a:r>
            <a:r>
              <a:rPr lang="es-MX" sz="1400" dirty="0"/>
              <a:t> le dice al </a:t>
            </a:r>
            <a:r>
              <a:rPr lang="es-MX" sz="1400" dirty="0" err="1"/>
              <a:t>router</a:t>
            </a:r>
            <a:r>
              <a:rPr lang="es-MX" sz="1400" dirty="0"/>
              <a:t> C, vas a intentar establecer una conexión </a:t>
            </a:r>
            <a:r>
              <a:rPr lang="es-MX" sz="1400" dirty="0" err="1"/>
              <a:t>tcp</a:t>
            </a:r>
            <a:r>
              <a:rPr lang="es-MX" sz="1400" dirty="0"/>
              <a:t> hacia el </a:t>
            </a:r>
            <a:r>
              <a:rPr lang="es-MX" sz="1400" dirty="0" err="1"/>
              <a:t>router</a:t>
            </a:r>
            <a:r>
              <a:rPr lang="es-MX" sz="1400" dirty="0"/>
              <a:t> A con la dirección del </a:t>
            </a:r>
            <a:r>
              <a:rPr lang="es-MX" sz="1400" dirty="0" err="1"/>
              <a:t>router</a:t>
            </a:r>
            <a:r>
              <a:rPr lang="es-MX" sz="1400" dirty="0"/>
              <a:t> A y le ponemos el número de AS remoto.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644008" y="5735771"/>
            <a:ext cx="216024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En el </a:t>
            </a:r>
            <a:r>
              <a:rPr lang="es-MX" sz="1400" dirty="0" err="1"/>
              <a:t>router</a:t>
            </a:r>
            <a:r>
              <a:rPr lang="es-MX" sz="1400" dirty="0"/>
              <a:t> A, debe haber un comando reciproco. Hasta que ponga los dos comandos se establece la conexión. RA tiene un vecino interno que es B.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467544" y="1179260"/>
            <a:ext cx="2160240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400" dirty="0"/>
              <a:t>Ya con esto tenemos intercambio de rutas entre el </a:t>
            </a:r>
            <a:r>
              <a:rPr lang="es-MX" sz="1400" dirty="0" err="1"/>
              <a:t>router</a:t>
            </a:r>
            <a:r>
              <a:rPr lang="es-MX" sz="1400" dirty="0"/>
              <a:t> C, A y B. Esta es la mínima configuración que ocupamos para </a:t>
            </a:r>
            <a:r>
              <a:rPr lang="es-MX" sz="1400" dirty="0" err="1"/>
              <a:t>bgp</a:t>
            </a:r>
            <a:r>
              <a:rPr lang="es-MX" sz="1400" dirty="0"/>
              <a:t>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33464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153" y="761937"/>
            <a:ext cx="8608327" cy="18274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 El protocolo se activa vecino por vecino. El comando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se refiere a qué redes vas a inyectar a la tabla de ruteo global de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  Pero es necesario que la ruta exista en mi tabla de ruteo, antes de que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5" y="740717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73016"/>
            <a:ext cx="7448826" cy="27363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0C0AA8-731C-3A29-6366-1085B581F9A7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9F80AB-965B-8E65-204F-FB035C8F58ED}"/>
              </a:ext>
            </a:extLst>
          </p:cNvPr>
          <p:cNvSpPr txBox="1"/>
          <p:nvPr/>
        </p:nvSpPr>
        <p:spPr>
          <a:xfrm>
            <a:off x="5724128" y="2337005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45024"/>
            <a:ext cx="8035114" cy="252332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AA2AF8-51F4-1859-F89F-B778692CDCD9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F1344C-EA4A-9DCB-8EB1-7CFEB11F759A}"/>
              </a:ext>
            </a:extLst>
          </p:cNvPr>
          <p:cNvSpPr txBox="1"/>
          <p:nvPr/>
        </p:nvSpPr>
        <p:spPr>
          <a:xfrm>
            <a:off x="5724128" y="2362162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</a:t>
            </a:r>
            <a:r>
              <a:rPr lang="es-ES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9258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283902"/>
            <a:ext cx="7776864" cy="30556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401FD07-D793-8C0D-6F93-8B7903F2DC72}"/>
              </a:ext>
            </a:extLst>
          </p:cNvPr>
          <p:cNvSpPr txBox="1"/>
          <p:nvPr/>
        </p:nvSpPr>
        <p:spPr>
          <a:xfrm>
            <a:off x="1403648" y="2159278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87624" y="6339509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2944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</a:p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Nota: la dirección de red usada en el comando “network” no tiene que ser una red conectada directamente.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285036"/>
            <a:ext cx="5178471" cy="1711941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8C471B74-865F-15A6-AE16-3656CC6273D3}"/>
              </a:ext>
            </a:extLst>
          </p:cNvPr>
          <p:cNvSpPr txBox="1"/>
          <p:nvPr/>
        </p:nvSpPr>
        <p:spPr>
          <a:xfrm>
            <a:off x="1691680" y="6305545"/>
            <a:ext cx="50769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/>
                </a:solidFill>
              </a:rPr>
              <a:t>Company-A(config)#</a:t>
            </a:r>
            <a:r>
              <a:rPr lang="es-ES" sz="900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5202512"/>
            <a:ext cx="4262651" cy="6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32" y="2348880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EC0FB1F-CD0E-CF00-E85C-50C5DFBD0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785" y="3503775"/>
            <a:ext cx="3772429" cy="273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2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3774" y="2030080"/>
            <a:ext cx="3862127" cy="3970671"/>
          </a:xfrm>
        </p:spPr>
        <p:txBody>
          <a:bodyPr>
            <a:normAutofit fontScale="70000" lnSpcReduction="20000"/>
          </a:bodyPr>
          <a:lstStyle/>
          <a:p>
            <a:r>
              <a:rPr lang="es-ES" dirty="0"/>
              <a:t>Existen tres maneras comunes mediante las cuales una organización puede implementar el BGP en un entorno de conexión múltiple:</a:t>
            </a:r>
          </a:p>
          <a:p>
            <a:pPr lvl="1"/>
            <a:r>
              <a:rPr lang="es-ES" dirty="0"/>
              <a:t>Solo ruta predeterminada</a:t>
            </a:r>
          </a:p>
          <a:p>
            <a:pPr lvl="1"/>
            <a:r>
              <a:rPr lang="es-ES" dirty="0"/>
              <a:t>Ruta predeterminada y rutas del ISP</a:t>
            </a:r>
          </a:p>
          <a:p>
            <a:pPr lvl="1"/>
            <a:r>
              <a:rPr lang="es-ES" dirty="0"/>
              <a:t>Todas las rutas de Internet (esto incluiría</a:t>
            </a:r>
            <a:br>
              <a:rPr lang="es-ES" dirty="0"/>
            </a:br>
            <a:r>
              <a:rPr lang="es-ES" dirty="0"/>
              <a:t>rutas a más de 550 000 redes)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Consideraciones de diseño de BGP</a:t>
            </a:r>
            <a:br>
              <a:rPr sz="1600" dirty="0"/>
            </a:br>
            <a:r>
              <a:rPr lang="es-ES" dirty="0"/>
              <a:t>Opciones de BGP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5FA183A4-30D7-4CA5-9548-91FB1C599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920" y="1772816"/>
            <a:ext cx="6569063" cy="457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3623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5577" y="1717060"/>
            <a:ext cx="8798257" cy="1469409"/>
          </a:xfrm>
        </p:spPr>
        <p:txBody>
          <a:bodyPr>
            <a:normAutofit fontScale="70000" lnSpcReduction="20000"/>
          </a:bodyPr>
          <a:lstStyle/>
          <a:p>
            <a:r>
              <a:rPr lang="es-ES" dirty="0"/>
              <a:t>Para implementar eBGP:</a:t>
            </a:r>
          </a:p>
          <a:p>
            <a:pPr lvl="1"/>
            <a:r>
              <a:rPr lang="es-ES" dirty="0"/>
              <a:t>Habilitar el routing BGP.</a:t>
            </a:r>
          </a:p>
          <a:p>
            <a:pPr lvl="1"/>
            <a:r>
              <a:rPr lang="es-ES" dirty="0"/>
              <a:t>Configurar vecinos BGP (interconexión).</a:t>
            </a:r>
          </a:p>
          <a:p>
            <a:pPr lvl="1"/>
            <a:r>
              <a:rPr lang="es-ES" dirty="0"/>
              <a:t>Publicar las redes que se originan de este AS.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Pasos para configurar eBGP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C340CE68-0424-4FD2-8C81-9EC636920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46" y="3075087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854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0944" y="1717059"/>
            <a:ext cx="3837519" cy="3766782"/>
          </a:xfrm>
        </p:spPr>
        <p:txBody>
          <a:bodyPr>
            <a:normAutofit fontScale="47500" lnSpcReduction="20000"/>
          </a:bodyPr>
          <a:lstStyle/>
          <a:p>
            <a:r>
              <a:rPr lang="es-ES" dirty="0"/>
              <a:t>El comando de configuración global </a:t>
            </a:r>
            <a:r>
              <a:rPr lang="es-ES" altLang="ja-JP" b="1" dirty="0"/>
              <a:t>router bgp </a:t>
            </a:r>
            <a:r>
              <a:rPr lang="es-ES" altLang="ja-JP" i="1" dirty="0"/>
              <a:t>as</a:t>
            </a:r>
            <a:r>
              <a:rPr lang="es-ES" dirty="0"/>
              <a:t>-</a:t>
            </a:r>
            <a:r>
              <a:rPr lang="es-ES" altLang="ja-JP" i="1" dirty="0"/>
              <a:t>number</a:t>
            </a:r>
            <a:r>
              <a:rPr lang="es-ES" dirty="0"/>
              <a:t> habilita el BGP e identifica el número de AS.</a:t>
            </a:r>
          </a:p>
          <a:p>
            <a:r>
              <a:rPr lang="es-ES" dirty="0"/>
              <a:t>El comando de configuración del router </a:t>
            </a:r>
            <a:r>
              <a:rPr lang="es-ES" altLang="ja-JP" b="1" dirty="0"/>
              <a:t>neighbor </a:t>
            </a:r>
            <a:r>
              <a:rPr lang="es-ES" altLang="ja-JP" i="1" dirty="0"/>
              <a:t>ip-address</a:t>
            </a:r>
            <a:r>
              <a:rPr lang="es-ES" altLang="ja-JP" b="1" dirty="0"/>
              <a:t> remote-as </a:t>
            </a:r>
            <a:r>
              <a:rPr lang="es-ES" altLang="ja-JP" i="1" dirty="0"/>
              <a:t>as-number</a:t>
            </a:r>
            <a:r>
              <a:rPr lang="es-ES" dirty="0"/>
              <a:t> identifica el par de BGP y su número de AS.</a:t>
            </a:r>
          </a:p>
          <a:p>
            <a:r>
              <a:rPr lang="es-ES" dirty="0"/>
              <a:t>El comando de configuración del router </a:t>
            </a:r>
            <a:r>
              <a:rPr lang="es-ES" altLang="ja-JP" b="1" dirty="0"/>
              <a:t>network</a:t>
            </a:r>
            <a:r>
              <a:rPr lang="es-ES" dirty="0"/>
              <a:t> </a:t>
            </a:r>
            <a:r>
              <a:rPr lang="es-ES" altLang="ja-JP" i="1" dirty="0"/>
              <a:t>network-address </a:t>
            </a:r>
            <a:r>
              <a:rPr lang="es-ES" dirty="0"/>
              <a:t>[</a:t>
            </a:r>
            <a:r>
              <a:rPr lang="es-ES" altLang="ja-JP" b="1" dirty="0"/>
              <a:t>mask</a:t>
            </a:r>
            <a:r>
              <a:rPr lang="es-ES" dirty="0"/>
              <a:t> </a:t>
            </a:r>
            <a:r>
              <a:rPr lang="es-ES" altLang="ja-JP" i="1" dirty="0"/>
              <a:t>network-mask</a:t>
            </a:r>
            <a:r>
              <a:rPr lang="es-ES" dirty="0"/>
              <a:t>] introduce la dirección de red en la tabla de BGP local.</a:t>
            </a:r>
          </a:p>
          <a:p>
            <a:pPr marL="0" indent="0">
              <a:buNone/>
            </a:pPr>
            <a:r>
              <a:rPr lang="es-ES" b="1" dirty="0"/>
              <a:t>Nota</a:t>
            </a:r>
            <a:r>
              <a:rPr lang="es-ES" dirty="0"/>
              <a:t>: la dirección de red usada en el comando “network” no tiene que ser una red conectada directamente.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Ejemplo de configuración de BGP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A7406F06-49EC-4ED8-BF85-2E3F1C16E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779" y="1717060"/>
            <a:ext cx="5178471" cy="17119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D1FDB9-B2B4-4435-8B67-24014D79CBF1}"/>
              </a:ext>
            </a:extLst>
          </p:cNvPr>
          <p:cNvSpPr/>
          <p:nvPr/>
        </p:nvSpPr>
        <p:spPr>
          <a:xfrm>
            <a:off x="4112526" y="3190364"/>
            <a:ext cx="4262651" cy="51406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30F9BF-19E9-4C56-B335-7ACB2B16DBAA}"/>
              </a:ext>
            </a:extLst>
          </p:cNvPr>
          <p:cNvSpPr txBox="1"/>
          <p:nvPr/>
        </p:nvSpPr>
        <p:spPr>
          <a:xfrm>
            <a:off x="4093799" y="3175084"/>
            <a:ext cx="393458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/>
                </a:solidFill>
              </a:rPr>
              <a:t>Company-A(config)#</a:t>
            </a:r>
            <a:r>
              <a:rPr lang="es-ES" sz="900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4141701"/>
            <a:ext cx="4262651" cy="6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12510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26380" y="1661014"/>
            <a:ext cx="3739486" cy="3766782"/>
          </a:xfrm>
        </p:spPr>
        <p:txBody>
          <a:bodyPr/>
          <a:lstStyle/>
          <a:p>
            <a:r>
              <a:rPr lang="es-ES" dirty="0"/>
              <a:t>Estos son los tres comandos para verificar el eBGP:</a:t>
            </a:r>
          </a:p>
          <a:p>
            <a:pPr lvl="1"/>
            <a:r>
              <a:rPr lang="es-ES" altLang="ja-JP" b="1" dirty="0"/>
              <a:t>show ip route</a:t>
            </a:r>
          </a:p>
          <a:p>
            <a:pPr lvl="1"/>
            <a:r>
              <a:rPr lang="es-ES" altLang="ja-JP" b="1" dirty="0"/>
              <a:t>show ip bgp</a:t>
            </a:r>
          </a:p>
          <a:p>
            <a:pPr lvl="1"/>
            <a:r>
              <a:rPr lang="es-ES" altLang="ja-JP" b="1" dirty="0"/>
              <a:t>show ip bgp summary</a:t>
            </a:r>
          </a:p>
          <a:p>
            <a:pPr lvl="1"/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altLang="en-US" sz="1600" dirty="0"/>
              <a:t>Configuración de sucursal del eBGP</a:t>
            </a:r>
            <a:br>
              <a:rPr dirty="0"/>
            </a:br>
            <a:r>
              <a:rPr lang="es-ES" dirty="0"/>
              <a:t>Verificación del eBGP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E69B8C1E-2E08-4C35-9E73-C937D5804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9" y="1661358"/>
            <a:ext cx="4770368" cy="125054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39" y="2973652"/>
            <a:ext cx="3851252" cy="14147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539" y="4420919"/>
            <a:ext cx="3851252" cy="1209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1902" y="3346450"/>
            <a:ext cx="4509049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75179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Packet Tracer: Configuración y verificación del eBGP</a:t>
            </a:r>
          </a:p>
        </p:txBody>
      </p:sp>
      <p:pic>
        <p:nvPicPr>
          <p:cNvPr id="6" name="Content Placeholder 5" descr="3.5.3.4 Packet Tracer - Configure and Verify eBGP.pdf - Mozilla Firefox">
            <a:extLst>
              <a:ext uri="{FF2B5EF4-FFF2-40B4-BE49-F238E27FC236}">
                <a16:creationId xmlns:a16="http://schemas.microsoft.com/office/drawing/2014/main" id="{B83C30C6-19C1-45CC-BB35-B6E1B7AE6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37836" y="2002656"/>
            <a:ext cx="2839962" cy="3388093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9572686"/>
      </p:ext>
    </p:extLst>
  </p:cSld>
  <p:clrMapOvr>
    <a:masterClrMapping/>
  </p:clrMapOvr>
  <p:transition spd="slow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Práctica de laboratorio: Configuración y verificación del eBGP</a:t>
            </a:r>
          </a:p>
        </p:txBody>
      </p:sp>
      <p:pic>
        <p:nvPicPr>
          <p:cNvPr id="5" name="Content Placeholder 4" descr="3.5.3.5 Lab - Configure and Verify eBGP.pdf - Mozilla Firefox">
            <a:extLst>
              <a:ext uri="{FF2B5EF4-FFF2-40B4-BE49-F238E27FC236}">
                <a16:creationId xmlns:a16="http://schemas.microsoft.com/office/drawing/2014/main" id="{B6B4FF14-056B-4073-9106-173572420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340" y="1718712"/>
            <a:ext cx="3085816" cy="3907857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504357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1203690"/>
            <a:ext cx="7632848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protocolos de ruteo interior (IGP) son usados para rutear dentro de una organización, los protocolos de ruteo exterior (EGP) son usados para rutear entre las organizaciones y en estos días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realmente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único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6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1560" y="1018615"/>
            <a:ext cx="7344816" cy="5509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BGP, NAT y DNS son los protocolos que han permitido que Internet tenga este crecimiento que hemos visto hasta nuestros días.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intercambiar información de enrutamiento entre distintos sistemas autónomos sin depender de las métricas. BGP hace anuncios entre los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que están en las fronteras de las organizaciones, por eso 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(frontera) Gateway (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)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protocol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Sistema autónomo es un número de 16 o 32 bits, originalmente era de 16 pero ya nos los acabamos. Es un número homologado asignado por una autoridad de registro que identifica a un grupo de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redes administradas bajo una misma política. Este número se asigna a alguien como un proveedor de servicio. Cuando yo me conecto con ese proveedor voy a formar parte de ese sistema autónomo. Dentro de un sistema autónomo sabemos que hay tales redes que están siendo anunciadas a través de BGP al resto de Internet.</a:t>
            </a:r>
          </a:p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 permitir que cada sistema autónomo anuncie sus rutas a través de las conexiones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180468"/>
            <a:ext cx="7344816" cy="16618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Para implementar BGP: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ruteo BGP.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Configurar vecinos BGP (interconexión).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Publicar las redes que se originan de este AS. (Definimos que redes queremos anunciar en </a:t>
            </a:r>
            <a:r>
              <a:rPr lang="es-E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2299</TotalTime>
  <Words>1627</Words>
  <Application>Microsoft Office PowerPoint</Application>
  <PresentationFormat>Presentación en pantalla (4:3)</PresentationFormat>
  <Paragraphs>151</Paragraphs>
  <Slides>25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Arial</vt:lpstr>
      <vt:lpstr>Calibri</vt:lpstr>
      <vt:lpstr>Dom Casual</vt:lpstr>
      <vt:lpstr>Wingdings</vt:lpstr>
      <vt:lpstr>Tema de Office</vt:lpstr>
      <vt:lpstr>TC 3003B Implementación de redes de área amplia</vt:lpstr>
      <vt:lpstr>TC 3003B Implementación de redes de área amplia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Consideraciones de diseño de BGP Opciones de BGP</vt:lpstr>
      <vt:lpstr>Configuración de sucursal del eBGP Pasos para configurar eBGP</vt:lpstr>
      <vt:lpstr>Configuración de sucursal del eBGP Ejemplo de configuración de BGP</vt:lpstr>
      <vt:lpstr>Configuración de sucursal del eBGP Verificación del eBGP</vt:lpstr>
      <vt:lpstr>Configuración de sucursal del eBGP Packet Tracer: Configuración y verificación del eBGP</vt:lpstr>
      <vt:lpstr>Configuración de sucursal del eBGP Práctica de laboratorio: Configuración y verificación del eBGP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18</cp:revision>
  <dcterms:created xsi:type="dcterms:W3CDTF">2021-02-08T03:07:42Z</dcterms:created>
  <dcterms:modified xsi:type="dcterms:W3CDTF">2023-04-09T17:43:37Z</dcterms:modified>
</cp:coreProperties>
</file>

<file path=docProps/thumbnail.jpeg>
</file>